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/>
              <a:t>Образец текста</a:t>
            </a:r>
          </a:p>
          <a:p>
            <a:pPr lvl="1"/>
            <a:r>
              <a:rPr lang="ru-RU" noProof="1"/>
              <a:t>Второй уровень</a:t>
            </a:r>
          </a:p>
          <a:p>
            <a:pPr lvl="2"/>
            <a:r>
              <a:rPr lang="ru-RU" noProof="1"/>
              <a:t>Третий уровень</a:t>
            </a:r>
          </a:p>
          <a:p>
            <a:pPr lvl="3"/>
            <a:r>
              <a:rPr lang="ru-RU" noProof="1"/>
              <a:t>Четвертый уровень</a:t>
            </a:r>
          </a:p>
          <a:p>
            <a:pPr lvl="4"/>
            <a:r>
              <a:rPr lang="ru-RU" noProof="1"/>
              <a:t>Пятый уровень</a:t>
            </a:r>
          </a:p>
        </p:txBody>
      </p:sp>
      <p:sp>
        <p:nvSpPr>
          <p:cNvPr id="4" name="Замещающая дата 1025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5.12.17</a:t>
            </a:r>
          </a:p>
        </p:txBody>
      </p:sp>
      <p:sp>
        <p:nvSpPr>
          <p:cNvPr id="5" name="Замещающий номер слайда 1027">
            <a:extLst>
              <a:ext uri="{FF2B5EF4-FFF2-40B4-BE49-F238E27FC236}"/>
            </a:extLst>
          </p:cNvPr>
          <p:cNvSpPr>
            <a:spLocks noGrp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DA56D-43F4-49B6-B986-46AAA4E8E3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393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02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2130425"/>
            <a:ext cx="77597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" name="Замещающая дата 1025">
            <a:extLst>
              <a:ext uri="{FF2B5EF4-FFF2-40B4-BE49-F238E27FC236}"/>
            </a:extLst>
          </p:cNvPr>
          <p:cNvSpPr>
            <a:spLocks noGrp="1"/>
          </p:cNvSpPr>
          <p:nvPr>
            <p:ph type="dt"/>
          </p:nvPr>
        </p:nvSpPr>
        <p:spPr>
          <a:xfrm>
            <a:off x="457200" y="6356350"/>
            <a:ext cx="2120900" cy="3524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90000" tIns="45000" rIns="90000" bIns="45000" anchor="t"/>
          <a:lstStyle>
            <a:lvl1pPr eaLnBrk="1" hangingPunct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 noProof="1">
                <a:latin typeface="Arial" pitchFamily="34" charset="0"/>
                <a:ea typeface="Microsoft YaHei" charset="-122"/>
                <a:cs typeface="+mn-ea"/>
              </a:defRPr>
            </a:lvl1pPr>
          </a:lstStyle>
          <a:p>
            <a:pPr>
              <a:defRPr/>
            </a:pPr>
            <a:r>
              <a:rPr lang="en-US" altLang="x-none"/>
              <a:t>5.12.17</a:t>
            </a:r>
          </a:p>
        </p:txBody>
      </p:sp>
      <p:sp>
        <p:nvSpPr>
          <p:cNvPr id="3076" name="Текстовое поле 102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ru-RU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омер слайда 1027">
            <a:extLst>
              <a:ext uri="{FF2B5EF4-FFF2-40B4-BE49-F238E27FC236}"/>
            </a:extLst>
          </p:cNvPr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20900" cy="3524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D1206C-B5D6-4180-967F-154D52F4A3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078" name="Замещающий текст 102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5146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lvl="1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2pPr>
      <a:lvl3pPr lvl="2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3pPr>
      <a:lvl4pPr lvl="3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4pPr>
      <a:lvl5pPr lvl="4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5pPr>
      <a:lvl6pPr marL="4572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6pPr>
      <a:lvl7pPr marL="9144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7pPr>
      <a:lvl8pPr marL="13716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8pPr>
      <a:lvl9pPr marL="1828800" algn="l" defTabSz="448945" rtl="0" fontAlgn="base">
        <a:lnSpc>
          <a:spcPct val="102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kern="1200">
          <a:solidFill>
            <a:srgbClr val="000000"/>
          </a:solidFill>
          <a:latin typeface="Times New Roman" pitchFamily="18" charset="0"/>
          <a:ea typeface="Microsoft YaHei" charset="0"/>
          <a:cs typeface="+mj-cs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449580" eaLnBrk="1" fontAlgn="base" latinLnBrk="0" hangingPunct="1">
        <a:lnSpc>
          <a:spcPct val="10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286000" lvl="5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743200" lvl="6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200400" lvl="7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657600" lvl="8" indent="-228600" algn="l" defTabSz="44958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" y="495293"/>
          <a:ext cx="9143998" cy="6362707"/>
        </p:xfrm>
        <a:graphic>
          <a:graphicData uri="http://schemas.openxmlformats.org/drawingml/2006/table">
            <a:tbl>
              <a:tblPr/>
              <a:tblGrid>
                <a:gridCol w="1342159"/>
                <a:gridCol w="1342159"/>
                <a:gridCol w="406976"/>
                <a:gridCol w="424294"/>
                <a:gridCol w="424294"/>
                <a:gridCol w="839933"/>
                <a:gridCol w="580159"/>
                <a:gridCol w="510886"/>
                <a:gridCol w="355023"/>
                <a:gridCol w="398319"/>
                <a:gridCol w="484910"/>
                <a:gridCol w="450272"/>
                <a:gridCol w="458932"/>
                <a:gridCol w="484910"/>
                <a:gridCol w="640772"/>
              </a:tblGrid>
              <a:tr h="18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Категория военнослужащих</a:t>
                      </a:r>
                    </a:p>
                  </a:txBody>
                  <a:tcPr marL="3641" marR="3641" marT="364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Воинское звание, </a:t>
                      </a:r>
                      <a:b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тарифный разряд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Оклад по воинскому званию</a:t>
                      </a:r>
                    </a:p>
                  </a:txBody>
                  <a:tcPr marL="3641" marR="3641" marT="364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Оклад по воинской должности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Ежемесячная надбавка за выслугу лет  после 2 лет службы контрактники-10%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Надбавка за классную квалификацию  контрактники-5%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Надбавка за секретность  контрактники-10%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Надбавка за особыеусловия военной службы 50-40%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За особые достижения в службе                                     физо-15%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ИТОГО начислено в месяц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Единовременные выплаты                                           (премия, материальная помощь) -                                        4 ОДС из расчета 1 /12 в месяц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Районный коэффициент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ВСЕГО начислено                                               в расчете на месяц 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на руки</a:t>
                      </a:r>
                    </a:p>
                  </a:txBody>
                  <a:tcPr marL="3641" marR="3641" marT="36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Размер </a:t>
                      </a:r>
                      <a:r>
                        <a:rPr lang="ru-RU" sz="1050" b="1" i="0" u="none" strike="noStrike" dirty="0" err="1">
                          <a:solidFill>
                            <a:srgbClr val="D3F3F4"/>
                          </a:solidFill>
                          <a:latin typeface="+mj-lt"/>
                        </a:rPr>
                        <a:t>дд</a:t>
                      </a:r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 С УЧЕТОМ соц. поддержки объекты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Европа</a:t>
                      </a:r>
                      <a:b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12 ГУ МО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2224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814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8136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35037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35037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30482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14915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2034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1492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7458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32068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32068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27899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678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6780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29696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29696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25836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Европа </a:t>
                      </a:r>
                      <a:b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другие виды и рода войск ВС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13017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651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21532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21532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18733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11932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1736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597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19688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19688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17129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10848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542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18442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18442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16044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Восток</a:t>
                      </a:r>
                      <a:b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12 ГУ МО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2224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814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8136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35037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10511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45548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39627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14915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2034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1492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7458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32068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9620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41688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36269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678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6780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29696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8909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38605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33587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Восток</a:t>
                      </a:r>
                      <a:b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другие виды и рода войск ВС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13017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651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21532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6460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27992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24353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11932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1736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19688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5906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25595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22267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10848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18442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5532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23974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20857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Север</a:t>
                      </a:r>
                      <a:b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12 ГУ МО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2224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814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8136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35037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28030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63067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54868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14915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2034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1492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7458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32068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25654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57722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50218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678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1356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6780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29696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23757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53454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46505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Север</a:t>
                      </a:r>
                      <a:b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</a:br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другие виды и рода войск ВС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ефрейтор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5966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13017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1898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651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21532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17226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38758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33719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2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11932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1736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597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19688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15751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35439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30832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рядовой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 т.р.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5424</a:t>
                      </a:r>
                    </a:p>
                  </a:txBody>
                  <a:tcPr marL="3641" marR="3641" marT="36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10848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1627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542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18442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14753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D3F3F4"/>
                          </a:solidFill>
                          <a:latin typeface="+mj-lt"/>
                        </a:rPr>
                        <a:t>33195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D3F3F4"/>
                          </a:solidFill>
                          <a:latin typeface="+mj-lt"/>
                        </a:rPr>
                        <a:t>28880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 Box 486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0" y="-38100"/>
            <a:ext cx="9144000" cy="5334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/>
            </a:pPr>
            <a:endParaRPr lang="ru-RU" sz="2215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215" b="1" u="sng" dirty="0" smtClean="0">
                <a:latin typeface="Times New Roman" pitchFamily="18" charset="0"/>
                <a:cs typeface="Times New Roman" pitchFamily="18" charset="0"/>
              </a:rPr>
              <a:t>ОБЕСПЕЧЕНИЕ ДЕНЕЖНЫМ ДОВОЛЬСТВИЕМ</a:t>
            </a:r>
            <a:endParaRPr lang="ru-RU" sz="2215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662"/>
              </a:lnSpc>
              <a:buClr>
                <a:srgbClr val="FF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sz="1846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Pages>0</Pages>
  <Words>386</Words>
  <Characters>0</Characters>
  <Application>Microsoft Office PowerPoint</Application>
  <DocSecurity>0</DocSecurity>
  <PresentationFormat>Экран (4:3)</PresentationFormat>
  <Lines>0</Lines>
  <Paragraphs>275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Times New Roman</vt:lpstr>
      <vt:lpstr>2_Тема Office</vt:lpstr>
      <vt:lpstr>Презентация PowerPoint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14254 ПРЕЗЕНТАЦИЯ ГОРОДОК</dc:title>
  <dc:subject/>
  <dc:creator>Андрей Тимченко</dc:creator>
  <cp:keywords/>
  <dc:description/>
  <cp:lastModifiedBy>Андрей Тимченко</cp:lastModifiedBy>
  <cp:revision>54</cp:revision>
  <dcterms:created xsi:type="dcterms:W3CDTF">2018-01-22T08:51:00Z</dcterms:created>
  <dcterms:modified xsi:type="dcterms:W3CDTF">2020-01-21T20:06:34Z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1049-10.1.0.5507</vt:lpwstr>
  </property>
  <property fmtid="{D5CDD505-2E9C-101B-9397-08002B2CF9AE}" pid="3" name="Presentation">
    <vt:lpwstr>14254 ПРЕЗЕНТАЦИЯ ГОРОДОК</vt:lpwstr>
  </property>
  <property fmtid="{D5CDD505-2E9C-101B-9397-08002B2CF9AE}" pid="4" name="SlideDescription">
    <vt:lpwstr/>
  </property>
</Properties>
</file>