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558BA-96CE-4740-986B-004D1A78CB5E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05BD-B7BF-476A-8C2F-3EDC79A31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4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мещающий образ слайда 21504"/>
          <p:cNvSpPr>
            <a:spLocks noGrp="1" noChangeArrowheads="1" noTextEdit="1"/>
          </p:cNvSpPr>
          <p:nvPr>
            <p:ph type="sldImg" idx="4294967295"/>
          </p:nvPr>
        </p:nvSpPr>
        <p:spPr>
          <a:xfrm>
            <a:off x="922338" y="909638"/>
            <a:ext cx="5981700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щающий текст 21505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683250"/>
            <a:ext cx="6262687" cy="5384800"/>
          </a:xfrm>
        </p:spPr>
        <p:txBody>
          <a:bodyPr wrap="none" anchor="ctr"/>
          <a:lstStyle/>
          <a:p>
            <a:endParaRPr lang="ru-RU" altLang="ru-RU" smtClean="0">
              <a:ea typeface="Microsoft YaHei" panose="020B0503020204020204" pitchFamily="34" charset="-122"/>
            </a:endParaRPr>
          </a:p>
        </p:txBody>
      </p:sp>
      <p:sp>
        <p:nvSpPr>
          <p:cNvPr id="15364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CBC963C6-606F-4E2A-98A3-DDA82A18D413}" type="slidenum">
              <a:rPr lang="ru-RU" altLang="ru-RU" sz="1500" smtClean="0"/>
              <a:pPr>
                <a:spcBef>
                  <a:spcPct val="0"/>
                </a:spcBef>
              </a:pPr>
              <a:t>1</a:t>
            </a:fld>
            <a:endParaRPr lang="ru-RU" altLang="ru-RU" sz="1500" smtClean="0"/>
          </a:p>
        </p:txBody>
      </p:sp>
    </p:spTree>
    <p:extLst>
      <p:ext uri="{BB962C8B-B14F-4D97-AF65-F5344CB8AC3E}">
        <p14:creationId xmlns:p14="http://schemas.microsoft.com/office/powerpoint/2010/main" val="228996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5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963E-DCE7-4352-853D-23CEBB7F2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65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08240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752725"/>
            <a:ext cx="3870325" cy="2701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28" descr="C:\Users\User\Desktop\школа сейчас\_MG_34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14338"/>
            <a:ext cx="3868737" cy="269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-10633" y="-27384"/>
            <a:ext cx="9144000" cy="432048"/>
          </a:xfrm>
          <a:prstGeom prst="roundRect">
            <a:avLst>
              <a:gd name="adj" fmla="val 26435"/>
            </a:avLst>
          </a:prstGeom>
          <a:gradFill>
            <a:gsLst>
              <a:gs pos="0">
                <a:srgbClr val="FFD653"/>
              </a:gs>
              <a:gs pos="36000">
                <a:srgbClr val="FFDD71"/>
              </a:gs>
              <a:gs pos="70000">
                <a:srgbClr val="FFFFB7"/>
              </a:gs>
              <a:gs pos="100000">
                <a:srgbClr val="FFFF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solidFill>
                  <a:prstClr val="black"/>
                </a:solidFill>
                <a:ea typeface="Аrial"/>
                <a:cs typeface="Times New Roman" pitchFamily="18" charset="0"/>
              </a:rPr>
              <a:t>«Средняя общеобразовательная школа № 166»</a:t>
            </a:r>
          </a:p>
        </p:txBody>
      </p:sp>
      <p:sp>
        <p:nvSpPr>
          <p:cNvPr id="13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116703" y="458802"/>
            <a:ext cx="5040336" cy="1237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Аrial"/>
                <a:cs typeface="Times New Roman" pitchFamily="18" charset="0"/>
              </a:rPr>
              <a:t>Год постройки: 1964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Аrial"/>
                <a:cs typeface="Times New Roman" pitchFamily="18" charset="0"/>
              </a:rPr>
              <a:t>Проектная мощность: 370 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Аrial"/>
                <a:cs typeface="Times New Roman" pitchFamily="18" charset="0"/>
              </a:rPr>
              <a:t>Фактическая загруженность: 270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Аrial"/>
                <a:cs typeface="Times New Roman" pitchFamily="18" charset="0"/>
              </a:rPr>
              <a:t>Количество работников: 44 (по штату 46)</a:t>
            </a:r>
          </a:p>
        </p:txBody>
      </p:sp>
      <p:graphicFrame>
        <p:nvGraphicFramePr>
          <p:cNvPr id="14" name="Таблица 1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17475" y="1808163"/>
          <a:ext cx="5040313" cy="3646487"/>
        </p:xfrm>
        <a:graphic>
          <a:graphicData uri="http://schemas.openxmlformats.org/drawingml/2006/table">
            <a:tbl>
              <a:tblPr/>
              <a:tblGrid>
                <a:gridCol w="3613265">
                  <a:extLst>
                    <a:ext uri="{9D8B030D-6E8A-4147-A177-3AD203B41FA5}"/>
                  </a:extLst>
                </a:gridCol>
                <a:gridCol w="1427048">
                  <a:extLst>
                    <a:ext uri="{9D8B030D-6E8A-4147-A177-3AD203B41FA5}"/>
                  </a:extLst>
                </a:gridCol>
              </a:tblGrid>
              <a:tr h="532276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Количественный состав и характеристика обучающихся в СОШ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по норме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370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6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по списку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270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6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начальная школа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128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6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основная школа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123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6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средняя (полная) школа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7984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выпускников с золотой и серебряной медалью в прошедшем учебном году 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3227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победителей региональных олимпиад, конкурсов, смотров 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28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победителей районных конкурсов 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019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2314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454650"/>
            <a:ext cx="3309938" cy="1304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5454650"/>
            <a:ext cx="2854325" cy="1304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454650"/>
            <a:ext cx="2757487" cy="1304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112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77</Words>
  <Characters>0</Characters>
  <Application>Microsoft Office PowerPoint</Application>
  <DocSecurity>0</DocSecurity>
  <PresentationFormat>Экран (4:3)</PresentationFormat>
  <Lines>0</Lines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Microsoft YaHei</vt:lpstr>
      <vt:lpstr>Arial</vt:lpstr>
      <vt:lpstr>Calibri</vt:lpstr>
      <vt:lpstr>Times New Roman</vt:lpstr>
      <vt:lpstr>Аrial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